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9"/>
  </p:notesMasterIdLst>
  <p:handoutMasterIdLst>
    <p:handoutMasterId r:id="rId10"/>
  </p:handoutMasterIdLst>
  <p:sldIdLst>
    <p:sldId id="293" r:id="rId3"/>
    <p:sldId id="386" r:id="rId4"/>
    <p:sldId id="387" r:id="rId5"/>
    <p:sldId id="393" r:id="rId6"/>
    <p:sldId id="390" r:id="rId7"/>
    <p:sldId id="391" r:id="rId8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E1ED"/>
    <a:srgbClr val="D6EFFA"/>
    <a:srgbClr val="CC00CC"/>
    <a:srgbClr val="FFE1CD"/>
    <a:srgbClr val="FFDCC5"/>
    <a:srgbClr val="FF6600"/>
    <a:srgbClr val="C1E6F7"/>
    <a:srgbClr val="2DAAE4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9126" autoAdjust="0"/>
  </p:normalViewPr>
  <p:slideViewPr>
    <p:cSldViewPr>
      <p:cViewPr varScale="1">
        <p:scale>
          <a:sx n="81" d="100"/>
          <a:sy n="81" d="100"/>
        </p:scale>
        <p:origin x="-701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4C365D5A-E4A0-4352-AF50-BCA086FE0B37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C4F8B33A-BC82-43FA-A803-B1D38B556F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48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0B88CB58-77B9-436C-AB20-F132CB257FCB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F019A86E-CB7B-4C32-8120-219FA94D1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93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8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64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672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9118" y="1828800"/>
            <a:ext cx="6173808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9118" y="4800600"/>
            <a:ext cx="6173808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2270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98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918" y="2514600"/>
            <a:ext cx="6520997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9118" y="5410201"/>
            <a:ext cx="6517197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8880" y="1905001"/>
            <a:ext cx="3315563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104" y="1905001"/>
            <a:ext cx="3315563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5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2106" y="1905000"/>
            <a:ext cx="3313277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2106" y="2743201"/>
            <a:ext cx="3313277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8617" y="1905000"/>
            <a:ext cx="3313277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88617" y="2743201"/>
            <a:ext cx="3313277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33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8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910" y="1905000"/>
            <a:ext cx="2698158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528" y="685800"/>
            <a:ext cx="480185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9118" y="4648200"/>
            <a:ext cx="268674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88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266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714528" y="685800"/>
            <a:ext cx="4801850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910" y="1905000"/>
            <a:ext cx="2698158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9118" y="4648200"/>
            <a:ext cx="268674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5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57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596" y="381001"/>
            <a:ext cx="1143298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2107" y="381001"/>
            <a:ext cx="5544993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83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4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75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4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5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87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656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13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CB45D-1ABB-4C36-BB69-7E5EAE72D10C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42630-BD12-4A08-A834-4A254C51F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5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2108" y="381000"/>
            <a:ext cx="6859787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2107" y="1904999"/>
            <a:ext cx="6852578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1424" y="6400800"/>
            <a:ext cx="108732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/>
              <a:t>7/10/2013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2107" y="6400800"/>
            <a:ext cx="4916180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3078" y="6400800"/>
            <a:ext cx="62881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5292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99118" y="1752600"/>
            <a:ext cx="6173808" cy="28956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Strategic Communications Plan Recommendations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Phil giaramita</a:t>
            </a:r>
          </a:p>
          <a:p>
            <a:r>
              <a:rPr lang="it-IT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Public affairs &amp; strategic communications officer</a:t>
            </a:r>
          </a:p>
        </p:txBody>
      </p:sp>
    </p:spTree>
    <p:extLst>
      <p:ext uri="{BB962C8B-B14F-4D97-AF65-F5344CB8AC3E}">
        <p14:creationId xmlns:p14="http://schemas.microsoft.com/office/powerpoint/2010/main" val="26036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r="31376"/>
          <a:stretch/>
        </p:blipFill>
        <p:spPr bwMode="auto">
          <a:xfrm>
            <a:off x="-8640" y="0"/>
            <a:ext cx="25099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1800" y="228600"/>
            <a:ext cx="5715000" cy="637097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r">
              <a:spcAft>
                <a:spcPts val="1800"/>
              </a:spcAft>
            </a:pPr>
            <a:r>
              <a:rPr lang="en-US" sz="5400" dirty="0" smtClean="0">
                <a:solidFill>
                  <a:schemeClr val="accent5"/>
                </a:solidFill>
              </a:rPr>
              <a:t>Implementation Schedule</a:t>
            </a:r>
          </a:p>
          <a:p>
            <a:pPr>
              <a:spcAft>
                <a:spcPts val="1800"/>
              </a:spcAft>
            </a:pPr>
            <a:r>
              <a:rPr lang="en-US" sz="2400" dirty="0" smtClean="0"/>
              <a:t>Of the 15 recommendations presented on </a:t>
            </a:r>
            <a:br>
              <a:rPr lang="en-US" sz="2400" dirty="0" smtClean="0"/>
            </a:br>
            <a:r>
              <a:rPr lang="en-US" sz="2400" dirty="0" smtClean="0"/>
              <a:t>April 25, 2013:</a:t>
            </a:r>
          </a:p>
          <a:p>
            <a:pPr marL="339725" indent="-339725">
              <a:spcAft>
                <a:spcPts val="1800"/>
              </a:spcAft>
              <a:buFont typeface="Wingdings" pitchFamily="2" charset="2"/>
              <a:buChar char="§"/>
            </a:pPr>
            <a:r>
              <a:rPr lang="en-US" sz="2400" dirty="0" smtClean="0"/>
              <a:t>11 are now in the planning stage:</a:t>
            </a:r>
          </a:p>
          <a:p>
            <a:pPr marL="687388" lvl="1" indent="-347663">
              <a:spcAft>
                <a:spcPts val="300"/>
              </a:spcAft>
              <a:buFont typeface="Courier New" pitchFamily="49" charset="0"/>
              <a:buChar char="o"/>
            </a:pPr>
            <a:r>
              <a:rPr lang="en-US" sz="2400" dirty="0" smtClean="0"/>
              <a:t>6 </a:t>
            </a:r>
            <a:r>
              <a:rPr lang="en-US" sz="2400" dirty="0" smtClean="0"/>
              <a:t>are being accomplished </a:t>
            </a:r>
            <a:r>
              <a:rPr lang="en-US" sz="2400" dirty="0" smtClean="0"/>
              <a:t>using existing resources.</a:t>
            </a:r>
          </a:p>
          <a:p>
            <a:pPr marL="687388" lvl="1" indent="-347663">
              <a:spcAft>
                <a:spcPts val="300"/>
              </a:spcAft>
              <a:buFont typeface="Courier New" pitchFamily="49" charset="0"/>
              <a:buChar char="o"/>
            </a:pPr>
            <a:r>
              <a:rPr lang="en-US" sz="2400" dirty="0" smtClean="0"/>
              <a:t>2 require </a:t>
            </a:r>
            <a:r>
              <a:rPr lang="en-US" sz="2400" dirty="0" smtClean="0"/>
              <a:t>supplemental </a:t>
            </a:r>
            <a:r>
              <a:rPr lang="en-US" sz="2400" dirty="0" smtClean="0"/>
              <a:t>funding from other departments.</a:t>
            </a:r>
          </a:p>
          <a:p>
            <a:pPr marL="687388" lvl="1" indent="-347663">
              <a:spcAft>
                <a:spcPts val="1800"/>
              </a:spcAft>
              <a:buFont typeface="Courier New" pitchFamily="49" charset="0"/>
              <a:buChar char="o"/>
            </a:pPr>
            <a:r>
              <a:rPr lang="en-US" sz="2400" dirty="0"/>
              <a:t>3 are awaiting School Board approval</a:t>
            </a:r>
            <a:r>
              <a:rPr lang="en-US" sz="2400" dirty="0" smtClean="0"/>
              <a:t>.</a:t>
            </a:r>
          </a:p>
          <a:p>
            <a:pPr marL="339725" indent="-339725">
              <a:spcAft>
                <a:spcPts val="1800"/>
              </a:spcAft>
              <a:buFont typeface="Wingdings" pitchFamily="2" charset="2"/>
              <a:buChar char="§"/>
            </a:pPr>
            <a:r>
              <a:rPr lang="en-US" sz="2400" dirty="0" smtClean="0"/>
              <a:t>4 will be built into the 2014-15 funding request.</a:t>
            </a:r>
          </a:p>
        </p:txBody>
      </p:sp>
    </p:spTree>
    <p:extLst>
      <p:ext uri="{BB962C8B-B14F-4D97-AF65-F5344CB8AC3E}">
        <p14:creationId xmlns:p14="http://schemas.microsoft.com/office/powerpoint/2010/main" val="115694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581" y="228600"/>
            <a:ext cx="4114460" cy="36572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28600"/>
            <a:ext cx="8085841" cy="64008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574675" indent="-574675"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Add text messaging to our current </a:t>
            </a:r>
            <a:br>
              <a:rPr lang="en-US" sz="2800" dirty="0" smtClean="0"/>
            </a:br>
            <a:r>
              <a:rPr lang="en-US" sz="2800" dirty="0" smtClean="0"/>
              <a:t>notification system </a:t>
            </a:r>
          </a:p>
          <a:p>
            <a:pPr marL="574675" indent="-574675"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Upgrade design and </a:t>
            </a:r>
            <a:br>
              <a:rPr lang="en-US" sz="2800" dirty="0" smtClean="0"/>
            </a:br>
            <a:r>
              <a:rPr lang="en-US" sz="2800" dirty="0" smtClean="0"/>
              <a:t>publishing software </a:t>
            </a:r>
          </a:p>
          <a:p>
            <a:pPr marL="574675" indent="-574675"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Reformat the Compass </a:t>
            </a:r>
            <a:br>
              <a:rPr lang="en-US" sz="2800" dirty="0" smtClean="0"/>
            </a:br>
            <a:r>
              <a:rPr lang="en-US" sz="2800" dirty="0" smtClean="0"/>
              <a:t>to expand user access </a:t>
            </a:r>
            <a:br>
              <a:rPr lang="en-US" sz="2800" dirty="0" smtClean="0"/>
            </a:br>
            <a:r>
              <a:rPr lang="en-US" sz="2800" dirty="0" smtClean="0"/>
              <a:t>and content</a:t>
            </a:r>
          </a:p>
          <a:p>
            <a:pPr marL="574675" indent="-574675"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Add a Communications policy component to new employee orientation</a:t>
            </a:r>
          </a:p>
          <a:p>
            <a:pPr marL="574675" indent="-574675"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Add grant writing research and development capabilities to Central Staff</a:t>
            </a:r>
          </a:p>
          <a:p>
            <a:pPr marL="574675" indent="-574675">
              <a:spcAft>
                <a:spcPts val="1200"/>
              </a:spcAft>
              <a:buFont typeface="+mj-lt"/>
              <a:buAutoNum type="arabicPeriod"/>
            </a:pPr>
            <a:r>
              <a:rPr lang="en-US" sz="2800" dirty="0" smtClean="0"/>
              <a:t>Subscribe to </a:t>
            </a:r>
            <a:r>
              <a:rPr lang="en-US" sz="2800" dirty="0" err="1" smtClean="0"/>
              <a:t>ProfNet</a:t>
            </a:r>
            <a:r>
              <a:rPr lang="en-US" sz="2800" dirty="0" smtClean="0"/>
              <a:t> media services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2028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40" y="228600"/>
            <a:ext cx="4114460" cy="36572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43400" y="228600"/>
            <a:ext cx="4343400" cy="64008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574675" indent="-574675">
              <a:spcAft>
                <a:spcPts val="3600"/>
              </a:spcAft>
              <a:buFont typeface="+mj-lt"/>
              <a:buAutoNum type="arabicPeriod" startAt="7"/>
            </a:pPr>
            <a:r>
              <a:rPr lang="en-US" sz="2800" dirty="0" smtClean="0"/>
              <a:t>Support Horizons 2020 communications campaign </a:t>
            </a:r>
            <a:br>
              <a:rPr lang="en-US" sz="2800" dirty="0" smtClean="0"/>
            </a:br>
            <a:r>
              <a:rPr lang="en-US" sz="2800" dirty="0" smtClean="0"/>
              <a:t>(estimated cost: $5,000)</a:t>
            </a:r>
          </a:p>
          <a:p>
            <a:pPr marL="574675" indent="-574675">
              <a:spcAft>
                <a:spcPts val="3600"/>
              </a:spcAft>
              <a:buFont typeface="+mj-lt"/>
              <a:buAutoNum type="arabicPeriod" startAt="7"/>
            </a:pPr>
            <a:r>
              <a:rPr lang="en-US" sz="2800" dirty="0" smtClean="0"/>
              <a:t>Host regional Educational Leadership Conference</a:t>
            </a:r>
            <a:br>
              <a:rPr lang="en-US" sz="2800" dirty="0" smtClean="0"/>
            </a:br>
            <a:r>
              <a:rPr lang="en-US" sz="2800" dirty="0" smtClean="0"/>
              <a:t>(estimated cost: $2,500)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125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540" y="914702"/>
            <a:ext cx="4114460" cy="36572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28600"/>
            <a:ext cx="8085841" cy="64008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574675" indent="-574675">
              <a:spcAft>
                <a:spcPts val="3000"/>
              </a:spcAft>
              <a:buFont typeface="+mj-lt"/>
              <a:buAutoNum type="arabicPeriod" startAt="9"/>
            </a:pPr>
            <a:r>
              <a:rPr lang="en-US" sz="2800" dirty="0"/>
              <a:t>Redesign </a:t>
            </a:r>
            <a:r>
              <a:rPr lang="en-US" sz="2800" dirty="0" smtClean="0"/>
              <a:t>school </a:t>
            </a:r>
            <a:r>
              <a:rPr lang="en-US" sz="2800" dirty="0"/>
              <a:t>board home page to include individual reports in </a:t>
            </a:r>
            <a:r>
              <a:rPr lang="en-US" sz="2800" dirty="0" smtClean="0"/>
              <a:t>multiple </a:t>
            </a:r>
            <a:r>
              <a:rPr lang="en-US" sz="2800" dirty="0"/>
              <a:t>platforms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(</a:t>
            </a:r>
            <a:r>
              <a:rPr lang="en-US" sz="2800" dirty="0"/>
              <a:t>print, video), at least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two </a:t>
            </a:r>
            <a:r>
              <a:rPr lang="en-US" sz="2800" dirty="0"/>
              <a:t>per school year for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each </a:t>
            </a:r>
            <a:r>
              <a:rPr lang="en-US" sz="2800" dirty="0"/>
              <a:t>board </a:t>
            </a:r>
            <a:r>
              <a:rPr lang="en-US" sz="2800" dirty="0" smtClean="0"/>
              <a:t>member.</a:t>
            </a:r>
          </a:p>
          <a:p>
            <a:pPr marL="574675" indent="-574675">
              <a:spcAft>
                <a:spcPts val="3000"/>
              </a:spcAft>
              <a:buFont typeface="+mj-lt"/>
              <a:buAutoNum type="arabicPeriod" startAt="9"/>
            </a:pPr>
            <a:r>
              <a:rPr lang="en-US" sz="2800" dirty="0" smtClean="0"/>
              <a:t>Live-stream (audio)</a:t>
            </a:r>
            <a:br>
              <a:rPr lang="en-US" sz="2800" dirty="0" smtClean="0"/>
            </a:br>
            <a:r>
              <a:rPr lang="en-US" sz="2800" dirty="0" smtClean="0"/>
              <a:t>school </a:t>
            </a:r>
            <a:r>
              <a:rPr lang="en-US" sz="2800" dirty="0"/>
              <a:t>board </a:t>
            </a:r>
            <a:r>
              <a:rPr lang="en-US" sz="2800" dirty="0" smtClean="0"/>
              <a:t>meetings.</a:t>
            </a:r>
          </a:p>
          <a:p>
            <a:pPr marL="574675" indent="-574675">
              <a:spcAft>
                <a:spcPts val="3000"/>
              </a:spcAft>
              <a:buFont typeface="+mj-lt"/>
              <a:buAutoNum type="arabicPeriod" startAt="9"/>
            </a:pPr>
            <a:r>
              <a:rPr lang="en-US" sz="2800" dirty="0" smtClean="0"/>
              <a:t>Live-stream (video and audio) </a:t>
            </a:r>
            <a:br>
              <a:rPr lang="en-US" sz="2800" dirty="0" smtClean="0"/>
            </a:br>
            <a:r>
              <a:rPr lang="en-US" sz="2800" dirty="0" smtClean="0"/>
              <a:t>individual </a:t>
            </a:r>
            <a:r>
              <a:rPr lang="en-US" sz="2800" dirty="0"/>
              <a:t>town halls hosted by school board members, at least one per school year for each school board member.</a:t>
            </a:r>
          </a:p>
        </p:txBody>
      </p:sp>
    </p:spTree>
    <p:extLst>
      <p:ext uri="{BB962C8B-B14F-4D97-AF65-F5344CB8AC3E}">
        <p14:creationId xmlns:p14="http://schemas.microsoft.com/office/powerpoint/2010/main" val="143887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540" y="228600"/>
            <a:ext cx="4114460" cy="36572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28600"/>
            <a:ext cx="8085841" cy="64008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574675" indent="-574675">
              <a:spcAft>
                <a:spcPts val="3000"/>
              </a:spcAft>
              <a:buFont typeface="+mj-lt"/>
              <a:buAutoNum type="arabicPeriod" startAt="12"/>
            </a:pPr>
            <a:r>
              <a:rPr lang="en-US" sz="2800" dirty="0" smtClean="0"/>
              <a:t>Realign communications stipend </a:t>
            </a:r>
            <a:br>
              <a:rPr lang="en-US" sz="2800" dirty="0" smtClean="0"/>
            </a:br>
            <a:r>
              <a:rPr lang="en-US" sz="2800" dirty="0" smtClean="0"/>
              <a:t>(estimated cost: $22,000)</a:t>
            </a:r>
          </a:p>
          <a:p>
            <a:pPr marL="574675" indent="-574675">
              <a:spcAft>
                <a:spcPts val="3000"/>
              </a:spcAft>
              <a:buFont typeface="+mj-lt"/>
              <a:buAutoNum type="arabicPeriod" startAt="12"/>
            </a:pPr>
            <a:r>
              <a:rPr lang="en-US" sz="2800" dirty="0" smtClean="0"/>
              <a:t>Expand multilingual </a:t>
            </a:r>
            <a:br>
              <a:rPr lang="en-US" sz="2800" dirty="0" smtClean="0"/>
            </a:br>
            <a:r>
              <a:rPr lang="en-US" sz="2800" dirty="0" smtClean="0"/>
              <a:t>capabilities</a:t>
            </a:r>
            <a:br>
              <a:rPr lang="en-US" sz="2800" dirty="0" smtClean="0"/>
            </a:br>
            <a:r>
              <a:rPr lang="en-US" sz="2800" dirty="0" smtClean="0"/>
              <a:t>(estimated cost: $8,000)</a:t>
            </a:r>
          </a:p>
          <a:p>
            <a:pPr marL="574675" indent="-574675">
              <a:spcAft>
                <a:spcPts val="3000"/>
              </a:spcAft>
              <a:buFont typeface="+mj-lt"/>
              <a:buAutoNum type="arabicPeriod" startAt="12"/>
            </a:pPr>
            <a:r>
              <a:rPr lang="en-US" sz="2800" dirty="0" smtClean="0"/>
              <a:t>Develop mobile app</a:t>
            </a:r>
            <a:br>
              <a:rPr lang="en-US" sz="2800" dirty="0" smtClean="0"/>
            </a:br>
            <a:r>
              <a:rPr lang="en-US" sz="2800" dirty="0" smtClean="0"/>
              <a:t>(estimated cost: </a:t>
            </a:r>
            <a:r>
              <a:rPr lang="en-US" sz="2800" dirty="0" smtClean="0"/>
              <a:t>Not to exceed $30,000</a:t>
            </a:r>
            <a:r>
              <a:rPr lang="en-US" sz="2800" dirty="0" smtClean="0"/>
              <a:t>)</a:t>
            </a:r>
          </a:p>
          <a:p>
            <a:pPr marL="574675" indent="-574675">
              <a:spcAft>
                <a:spcPts val="3000"/>
              </a:spcAft>
              <a:buFont typeface="+mj-lt"/>
              <a:buAutoNum type="arabicPeriod" startAt="12"/>
            </a:pPr>
            <a:r>
              <a:rPr lang="en-US" sz="2800" dirty="0" smtClean="0"/>
              <a:t>Add new video instruction, professional development, communication and production capabilities across the division</a:t>
            </a:r>
            <a:br>
              <a:rPr lang="en-US" sz="2800" dirty="0" smtClean="0"/>
            </a:br>
            <a:r>
              <a:rPr lang="en-US" sz="2800" dirty="0" smtClean="0"/>
              <a:t>(estimated cost: $70,000)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5597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S102895261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2601</TotalTime>
  <Words>46</Words>
  <Application>Microsoft Office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TS102895261</vt:lpstr>
      <vt:lpstr>Strategic Communications Plan Recommendations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276</cp:revision>
  <cp:lastPrinted>2013-07-09T19:44:11Z</cp:lastPrinted>
  <dcterms:created xsi:type="dcterms:W3CDTF">2013-04-15T20:35:37Z</dcterms:created>
  <dcterms:modified xsi:type="dcterms:W3CDTF">2013-07-10T13:01:56Z</dcterms:modified>
</cp:coreProperties>
</file>